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1" r:id="rId6"/>
    <p:sldId id="262" r:id="rId7"/>
    <p:sldId id="263" r:id="rId8"/>
    <p:sldId id="264" r:id="rId9"/>
    <p:sldId id="266" r:id="rId10"/>
    <p:sldId id="268" r:id="rId11"/>
    <p:sldId id="269" r:id="rId12"/>
    <p:sldId id="270" r:id="rId13"/>
    <p:sldId id="271" r:id="rId1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3">
        <a:schemeClr val="bg1"/>
      </p:bgRef>
    </p:bg>
    <p:spTree>
      <p:nvGrpSpPr>
        <p:cNvPr id="1" name=""/>
        <p:cNvGrpSpPr/>
        <p:nvPr/>
      </p:nvGrpSpPr>
      <p:grpSpPr>
        <a:xfrm>
          <a:off x="0" y="0"/>
          <a:ext cx="0" cy="0"/>
          <a:chOff x="0" y="0"/>
          <a:chExt cx="0" cy="0"/>
        </a:xfrm>
      </p:grpSpPr>
      <p:sp>
        <p:nvSpPr>
          <p:cNvPr id="12" name="Prostokąt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Prostokąt zaokrąglony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Podtytuł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28" name="Symbol zastępczy daty 27"/>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17" name="Symbol zastępczy stopki 16"/>
          <p:cNvSpPr>
            <a:spLocks noGrp="1"/>
          </p:cNvSpPr>
          <p:nvPr>
            <p:ph type="ftr" sz="quarter" idx="11"/>
          </p:nvPr>
        </p:nvSpPr>
        <p:spPr/>
        <p:txBody>
          <a:bodyPr/>
          <a:lstStyle/>
          <a:p>
            <a:endParaRPr lang="pl-PL"/>
          </a:p>
        </p:txBody>
      </p:sp>
      <p:sp>
        <p:nvSpPr>
          <p:cNvPr id="29" name="Symbol zastępczy numeru slajdu 28"/>
          <p:cNvSpPr>
            <a:spLocks noGrp="1"/>
          </p:cNvSpPr>
          <p:nvPr>
            <p:ph type="sldNum" sz="quarter" idx="12"/>
          </p:nvPr>
        </p:nvSpPr>
        <p:spPr/>
        <p:txBody>
          <a:bodyPr lIns="0" tIns="0" rIns="0" bIns="0">
            <a:noAutofit/>
          </a:bodyPr>
          <a:lstStyle>
            <a:lvl1pPr>
              <a:defRPr sz="1400">
                <a:solidFill>
                  <a:srgbClr val="FFFFFF"/>
                </a:solidFill>
              </a:defRPr>
            </a:lvl1pPr>
          </a:lstStyle>
          <a:p>
            <a:fld id="{8B3D8936-1EA5-47BA-AD1A-517B73896CF0}" type="slidenum">
              <a:rPr lang="pl-PL" smtClean="0"/>
              <a:pPr/>
              <a:t>‹#›</a:t>
            </a:fld>
            <a:endParaRPr lang="pl-PL"/>
          </a:p>
        </p:txBody>
      </p:sp>
      <p:sp>
        <p:nvSpPr>
          <p:cNvPr id="7" name="Prostokąt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stokąt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rostokąt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ytuł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pl-PL"/>
              <a:t>Kliknij, aby edytować styl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4" name="Symbol zastępczy daty 3"/>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B3D8936-1EA5-47BA-AD1A-517B73896CF0}" type="slidenum">
              <a:rPr lang="pl-PL" smtClean="0"/>
              <a:pPr/>
              <a:t>‹#›</a:t>
            </a:fld>
            <a:endParaRPr lang="pl-PL"/>
          </a:p>
        </p:txBody>
      </p:sp>
      <p:sp>
        <p:nvSpPr>
          <p:cNvPr id="8" name="Symbol zastępczy zawartości 7"/>
          <p:cNvSpPr>
            <a:spLocks noGrp="1"/>
          </p:cNvSpPr>
          <p:nvPr>
            <p:ph sz="quarter" idx="1"/>
          </p:nvPr>
        </p:nvSpPr>
        <p:spPr>
          <a:xfrm>
            <a:off x="914400" y="1447800"/>
            <a:ext cx="777240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3">
        <a:schemeClr val="bg1"/>
      </p:bgRef>
    </p:bg>
    <p:spTree>
      <p:nvGrpSpPr>
        <p:cNvPr id="1" name=""/>
        <p:cNvGrpSpPr/>
        <p:nvPr/>
      </p:nvGrpSpPr>
      <p:grpSpPr>
        <a:xfrm>
          <a:off x="0" y="0"/>
          <a:ext cx="0" cy="0"/>
          <a:chOff x="0" y="0"/>
          <a:chExt cx="0" cy="0"/>
        </a:xfrm>
      </p:grpSpPr>
      <p:sp>
        <p:nvSpPr>
          <p:cNvPr id="11" name="Prostokąt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Prostokąt zaokrąglony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a:xfrm>
            <a:off x="722313" y="952500"/>
            <a:ext cx="7772400" cy="1362075"/>
          </a:xfrm>
        </p:spPr>
        <p:txBody>
          <a:bodyPr anchor="b" anchorCtr="0"/>
          <a:lstStyle>
            <a:lvl1pPr algn="l">
              <a:buNone/>
              <a:defRPr sz="4000" b="0" cap="none"/>
            </a:lvl1pPr>
          </a:lstStyle>
          <a:p>
            <a:r>
              <a:rPr kumimoji="0" lang="pl-PL"/>
              <a:t>Kliknij, aby edytować styl</a:t>
            </a:r>
            <a:endParaRPr kumimoji="0" lang="en-US"/>
          </a:p>
        </p:txBody>
      </p:sp>
      <p:sp>
        <p:nvSpPr>
          <p:cNvPr id="3" name="Symbol zastępczy tekstu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Symbol zastępczy daty 3"/>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5" name="Symbol zastępczy stopki 4"/>
          <p:cNvSpPr>
            <a:spLocks noGrp="1"/>
          </p:cNvSpPr>
          <p:nvPr>
            <p:ph type="ftr" sz="quarter" idx="11"/>
          </p:nvPr>
        </p:nvSpPr>
        <p:spPr>
          <a:xfrm>
            <a:off x="800100" y="6172200"/>
            <a:ext cx="4000500" cy="457200"/>
          </a:xfrm>
        </p:spPr>
        <p:txBody>
          <a:bodyPr/>
          <a:lstStyle/>
          <a:p>
            <a:endParaRPr lang="pl-PL"/>
          </a:p>
        </p:txBody>
      </p:sp>
      <p:sp>
        <p:nvSpPr>
          <p:cNvPr id="7" name="Prostokąt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Prostokąt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Prostokąt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ymbol zastępczy numeru slajdu 5"/>
          <p:cNvSpPr>
            <a:spLocks noGrp="1"/>
          </p:cNvSpPr>
          <p:nvPr>
            <p:ph type="sldNum" sz="quarter" idx="12"/>
          </p:nvPr>
        </p:nvSpPr>
        <p:spPr>
          <a:xfrm>
            <a:off x="146304" y="6208776"/>
            <a:ext cx="457200" cy="457200"/>
          </a:xfrm>
        </p:spPr>
        <p:txBody>
          <a:bodyPr/>
          <a:lstStyle/>
          <a:p>
            <a:fld id="{8B3D8936-1EA5-47BA-AD1A-517B73896CF0}"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5" name="Symbol zastępczy daty 4"/>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8B3D8936-1EA5-47BA-AD1A-517B73896CF0}" type="slidenum">
              <a:rPr lang="pl-PL" smtClean="0"/>
              <a:pPr/>
              <a:t>‹#›</a:t>
            </a:fld>
            <a:endParaRPr lang="pl-PL"/>
          </a:p>
        </p:txBody>
      </p:sp>
      <p:sp>
        <p:nvSpPr>
          <p:cNvPr id="9" name="Symbol zastępczy zawartości 8"/>
          <p:cNvSpPr>
            <a:spLocks noGrp="1"/>
          </p:cNvSpPr>
          <p:nvPr>
            <p:ph sz="quarter" idx="1"/>
          </p:nvPr>
        </p:nvSpPr>
        <p:spPr>
          <a:xfrm>
            <a:off x="914400" y="1447800"/>
            <a:ext cx="374904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1" name="Symbol zastępczy zawartości 10"/>
          <p:cNvSpPr>
            <a:spLocks noGrp="1"/>
          </p:cNvSpPr>
          <p:nvPr>
            <p:ph sz="quarter" idx="2"/>
          </p:nvPr>
        </p:nvSpPr>
        <p:spPr>
          <a:xfrm>
            <a:off x="4933950" y="1447800"/>
            <a:ext cx="3749040" cy="45720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914400" y="273050"/>
            <a:ext cx="7772400" cy="1143000"/>
          </a:xfrm>
        </p:spPr>
        <p:txBody>
          <a:bodyPr anchor="b" anchorCtr="0"/>
          <a:lstStyle>
            <a:lvl1pPr>
              <a:defRPr/>
            </a:lvl1pPr>
          </a:lstStyle>
          <a:p>
            <a:r>
              <a:rPr kumimoji="0" lang="pl-PL"/>
              <a:t>Kliknij, aby edytować styl</a:t>
            </a:r>
            <a:endParaRPr kumimoji="0" lang="en-US"/>
          </a:p>
        </p:txBody>
      </p:sp>
      <p:sp>
        <p:nvSpPr>
          <p:cNvPr id="3" name="Symbol zastępczy tekstu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4" name="Symbol zastępczy tekstu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7" name="Symbol zastępczy daty 6"/>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8B3D8936-1EA5-47BA-AD1A-517B73896CF0}" type="slidenum">
              <a:rPr lang="pl-PL" smtClean="0"/>
              <a:pPr/>
              <a:t>‹#›</a:t>
            </a:fld>
            <a:endParaRPr lang="pl-PL"/>
          </a:p>
        </p:txBody>
      </p:sp>
      <p:sp>
        <p:nvSpPr>
          <p:cNvPr id="11" name="Symbol zastępczy zawartości 10"/>
          <p:cNvSpPr>
            <a:spLocks noGrp="1"/>
          </p:cNvSpPr>
          <p:nvPr>
            <p:ph sz="half" idx="2"/>
          </p:nvPr>
        </p:nvSpPr>
        <p:spPr>
          <a:xfrm>
            <a:off x="914400" y="2247900"/>
            <a:ext cx="3733800" cy="38862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13" name="Symbol zastępczy zawartości 12"/>
          <p:cNvSpPr>
            <a:spLocks noGrp="1"/>
          </p:cNvSpPr>
          <p:nvPr>
            <p:ph sz="half" idx="4"/>
          </p:nvPr>
        </p:nvSpPr>
        <p:spPr>
          <a:xfrm>
            <a:off x="4953000" y="2247900"/>
            <a:ext cx="3733800" cy="38862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daty 2"/>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8B3D8936-1EA5-47BA-AD1A-517B73896CF0}"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8B3D8936-1EA5-47BA-AD1A-517B73896CF0}"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Prostokąt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Prostokąt zaokrąglony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ytuł 1"/>
          <p:cNvSpPr>
            <a:spLocks noGrp="1"/>
          </p:cNvSpPr>
          <p:nvPr>
            <p:ph type="title"/>
          </p:nvPr>
        </p:nvSpPr>
        <p:spPr>
          <a:xfrm>
            <a:off x="914400" y="273050"/>
            <a:ext cx="7772400" cy="1143000"/>
          </a:xfrm>
        </p:spPr>
        <p:txBody>
          <a:bodyPr anchor="b" anchorCtr="0"/>
          <a:lstStyle>
            <a:lvl1pPr algn="l">
              <a:buNone/>
              <a:defRPr sz="4000" b="0"/>
            </a:lvl1pPr>
          </a:lstStyle>
          <a:p>
            <a:r>
              <a:rPr kumimoji="0" lang="pl-PL"/>
              <a:t>Kliknij, aby edytować styl</a:t>
            </a:r>
            <a:endParaRPr kumimoji="0" lang="en-US"/>
          </a:p>
        </p:txBody>
      </p:sp>
      <p:sp>
        <p:nvSpPr>
          <p:cNvPr id="3" name="Symbol zastępczy tekstu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pl-PL"/>
              <a:t>Kliknij, aby edytować style wzorca tekstu</a:t>
            </a:r>
          </a:p>
        </p:txBody>
      </p:sp>
      <p:sp>
        <p:nvSpPr>
          <p:cNvPr id="5" name="Symbol zastępczy daty 4"/>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8B3D8936-1EA5-47BA-AD1A-517B73896CF0}" type="slidenum">
              <a:rPr lang="pl-PL" smtClean="0"/>
              <a:pPr/>
              <a:t>‹#›</a:t>
            </a:fld>
            <a:endParaRPr lang="pl-PL"/>
          </a:p>
        </p:txBody>
      </p:sp>
      <p:sp>
        <p:nvSpPr>
          <p:cNvPr id="11" name="Symbol zastępczy zawartości 10"/>
          <p:cNvSpPr>
            <a:spLocks noGrp="1"/>
          </p:cNvSpPr>
          <p:nvPr>
            <p:ph sz="quarter" idx="1"/>
          </p:nvPr>
        </p:nvSpPr>
        <p:spPr>
          <a:xfrm>
            <a:off x="2971800" y="1600200"/>
            <a:ext cx="5715000" cy="4495800"/>
          </a:xfrm>
        </p:spPr>
        <p:txBody>
          <a:bodyPr vert="horz"/>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pl-PL"/>
              <a:t>Kliknij, aby edytować styl</a:t>
            </a:r>
            <a:endParaRPr kumimoji="0" lang="en-US"/>
          </a:p>
        </p:txBody>
      </p:sp>
      <p:sp>
        <p:nvSpPr>
          <p:cNvPr id="4" name="Symbol zastępczy tekstu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5" name="Symbol zastępczy daty 4"/>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6" name="Symbol zastępczy stopki 5"/>
          <p:cNvSpPr>
            <a:spLocks noGrp="1"/>
          </p:cNvSpPr>
          <p:nvPr>
            <p:ph type="ftr" sz="quarter" idx="11"/>
          </p:nvPr>
        </p:nvSpPr>
        <p:spPr>
          <a:xfrm>
            <a:off x="914400" y="6172200"/>
            <a:ext cx="3886200" cy="457200"/>
          </a:xfrm>
        </p:spPr>
        <p:txBody>
          <a:bodyPr/>
          <a:lstStyle/>
          <a:p>
            <a:endParaRPr lang="pl-PL"/>
          </a:p>
        </p:txBody>
      </p:sp>
      <p:sp>
        <p:nvSpPr>
          <p:cNvPr id="7" name="Symbol zastępczy numeru slajdu 6"/>
          <p:cNvSpPr>
            <a:spLocks noGrp="1"/>
          </p:cNvSpPr>
          <p:nvPr>
            <p:ph type="sldNum" sz="quarter" idx="12"/>
          </p:nvPr>
        </p:nvSpPr>
        <p:spPr>
          <a:xfrm>
            <a:off x="146304" y="6208776"/>
            <a:ext cx="457200" cy="457200"/>
          </a:xfrm>
        </p:spPr>
        <p:txBody>
          <a:bodyPr/>
          <a:lstStyle/>
          <a:p>
            <a:fld id="{8B3D8936-1EA5-47BA-AD1A-517B73896CF0}" type="slidenum">
              <a:rPr lang="pl-PL" smtClean="0"/>
              <a:pPr/>
              <a:t>‹#›</a:t>
            </a:fld>
            <a:endParaRPr lang="pl-PL"/>
          </a:p>
        </p:txBody>
      </p:sp>
      <p:sp>
        <p:nvSpPr>
          <p:cNvPr id="11" name="Prostokąt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rostokąt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rostokąt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Symbol zastępczy obrazu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pl-PL"/>
              <a:t>Kliknij ikonę, aby dodać obraz</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kumimoji="0" lang="pl-PL"/>
              <a:t>Kliknij, aby edytować styl</a:t>
            </a:r>
            <a:endParaRPr kumimoji="0" lang="en-US"/>
          </a:p>
        </p:txBody>
      </p:sp>
      <p:sp>
        <p:nvSpPr>
          <p:cNvPr id="3" name="Symbol zastępczy tytułu pionowego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B3D8936-1EA5-47BA-AD1A-517B73896CF0}"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41"/>
            <a:ext cx="2011680" cy="5851525"/>
          </a:xfrm>
        </p:spPr>
        <p:txBody>
          <a:bodyPr vert="eaVert"/>
          <a:lstStyle/>
          <a:p>
            <a:r>
              <a:rPr kumimoji="0" lang="pl-PL"/>
              <a:t>Kliknij, aby edytować styl</a:t>
            </a:r>
            <a:endParaRPr kumimoji="0" lang="en-US"/>
          </a:p>
        </p:txBody>
      </p:sp>
      <p:sp>
        <p:nvSpPr>
          <p:cNvPr id="3" name="Symbol zastępczy tytułu pionowego 2"/>
          <p:cNvSpPr>
            <a:spLocks noGrp="1"/>
          </p:cNvSpPr>
          <p:nvPr>
            <p:ph type="body" orient="vert" idx="1"/>
          </p:nvPr>
        </p:nvSpPr>
        <p:spPr>
          <a:xfrm>
            <a:off x="914400" y="274640"/>
            <a:ext cx="5562600" cy="5851525"/>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Symbol zastępczy daty 3"/>
          <p:cNvSpPr>
            <a:spLocks noGrp="1"/>
          </p:cNvSpPr>
          <p:nvPr>
            <p:ph type="dt" sz="half" idx="10"/>
          </p:nvPr>
        </p:nvSpPr>
        <p:spPr/>
        <p:txBody>
          <a:bodyPr/>
          <a:lstStyle/>
          <a:p>
            <a:fld id="{64E953A3-FB77-4BA8-8959-D380A0CCD3F1}" type="datetimeFigureOut">
              <a:rPr lang="pl-PL" smtClean="0"/>
              <a:pPr/>
              <a:t>09.09.2025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B3D8936-1EA5-47BA-AD1A-517B73896CF0}"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Prostokąt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Prostokąt zaokrąglony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Symbol zastępczy tytułu 21"/>
          <p:cNvSpPr>
            <a:spLocks noGrp="1"/>
          </p:cNvSpPr>
          <p:nvPr>
            <p:ph type="title"/>
          </p:nvPr>
        </p:nvSpPr>
        <p:spPr>
          <a:xfrm>
            <a:off x="914400" y="274638"/>
            <a:ext cx="7772400" cy="1143000"/>
          </a:xfrm>
          <a:prstGeom prst="rect">
            <a:avLst/>
          </a:prstGeom>
        </p:spPr>
        <p:txBody>
          <a:bodyPr bIns="91440" anchor="b" anchorCtr="0">
            <a:normAutofit/>
          </a:bodyPr>
          <a:lstStyle/>
          <a:p>
            <a:r>
              <a:rPr kumimoji="0" lang="pl-PL"/>
              <a:t>Kliknij, aby edytować styl</a:t>
            </a:r>
            <a:endParaRPr kumimoji="0" lang="en-US"/>
          </a:p>
        </p:txBody>
      </p:sp>
      <p:sp>
        <p:nvSpPr>
          <p:cNvPr id="13" name="Symbol zastępczy tekstu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4" name="Symbol zastępczy daty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4E953A3-FB77-4BA8-8959-D380A0CCD3F1}" type="datetimeFigureOut">
              <a:rPr lang="pl-PL" smtClean="0"/>
              <a:pPr/>
              <a:t>09.09.2025</a:t>
            </a:fld>
            <a:endParaRPr lang="pl-PL"/>
          </a:p>
        </p:txBody>
      </p:sp>
      <p:sp>
        <p:nvSpPr>
          <p:cNvPr id="3" name="Symbol zastępczy stopki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pl-PL"/>
          </a:p>
        </p:txBody>
      </p:sp>
      <p:sp>
        <p:nvSpPr>
          <p:cNvPr id="23" name="Symbol zastępczy numeru slajdu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B3D8936-1EA5-47BA-AD1A-517B73896CF0}"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a:t>SMOK ORNECKI</a:t>
            </a:r>
          </a:p>
        </p:txBody>
      </p:sp>
      <p:pic>
        <p:nvPicPr>
          <p:cNvPr id="4" name="Obraz 3" descr="POL_Orneta_COA.svg.png"/>
          <p:cNvPicPr>
            <a:picLocks noChangeAspect="1"/>
          </p:cNvPicPr>
          <p:nvPr/>
        </p:nvPicPr>
        <p:blipFill>
          <a:blip r:embed="rId2" cstate="print"/>
          <a:stretch>
            <a:fillRect/>
          </a:stretch>
        </p:blipFill>
        <p:spPr>
          <a:xfrm>
            <a:off x="3635896" y="3645024"/>
            <a:ext cx="1812094" cy="2132856"/>
          </a:xfrm>
          <a:prstGeom prst="rect">
            <a:avLst/>
          </a:prstGeom>
        </p:spPr>
      </p:pic>
      <p:sp>
        <p:nvSpPr>
          <p:cNvPr id="3" name="Tytuł 4">
            <a:extLst>
              <a:ext uri="{FF2B5EF4-FFF2-40B4-BE49-F238E27FC236}">
                <a16:creationId xmlns:a16="http://schemas.microsoft.com/office/drawing/2014/main" id="{F6D31448-772E-F260-8F55-23E58449927B}"/>
              </a:ext>
            </a:extLst>
          </p:cNvPr>
          <p:cNvSpPr txBox="1">
            <a:spLocks/>
          </p:cNvSpPr>
          <p:nvPr/>
        </p:nvSpPr>
        <p:spPr>
          <a:xfrm>
            <a:off x="4860032" y="2555846"/>
            <a:ext cx="4067944" cy="525202"/>
          </a:xfrm>
          <a:prstGeom prst="rect">
            <a:avLst/>
          </a:prstGeom>
        </p:spPr>
        <p:txBody>
          <a:bodyPr bIns="91440" anchor="ctr" anchorCtr="0">
            <a:normAutofit fontScale="40000" lnSpcReduction="20000"/>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r>
              <a:rPr lang="pl-PL" dirty="0">
                <a:solidFill>
                  <a:schemeClr val="tx1"/>
                </a:solidFill>
              </a:rPr>
              <a:t>Na podstawie legendy: Franciszka Chruściela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a:t>OLBRZYMIA PIECZARA</a:t>
            </a:r>
          </a:p>
        </p:txBody>
      </p:sp>
      <p:sp>
        <p:nvSpPr>
          <p:cNvPr id="3" name="Symbol zastępczy zawartości 2"/>
          <p:cNvSpPr>
            <a:spLocks noGrp="1"/>
          </p:cNvSpPr>
          <p:nvPr>
            <p:ph type="body" sz="half" idx="2"/>
          </p:nvPr>
        </p:nvSpPr>
        <p:spPr/>
        <p:txBody>
          <a:bodyPr>
            <a:normAutofit/>
          </a:bodyPr>
          <a:lstStyle/>
          <a:p>
            <a:pPr algn="just"/>
            <a:r>
              <a:rPr lang="pl-PL" dirty="0">
                <a:latin typeface="Times New Roman" pitchFamily="18" charset="0"/>
                <a:cs typeface="Times New Roman" pitchFamily="18" charset="0"/>
              </a:rPr>
              <a:t>Stałym siedliskiem orneckiego smoka była głęboko pod ziemią ukryta, a znajdująca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się dokładnie w miejscu, w którym do dziś stoi zabytkowy ratusz – olbrzymia pieczara.</a:t>
            </a:r>
          </a:p>
        </p:txBody>
      </p:sp>
      <p:pic>
        <p:nvPicPr>
          <p:cNvPr id="9" name="Obraz 8" descr="grota.jpg"/>
          <p:cNvPicPr>
            <a:picLocks noChangeAspect="1"/>
          </p:cNvPicPr>
          <p:nvPr/>
        </p:nvPicPr>
        <p:blipFill>
          <a:blip r:embed="rId2" cstate="print"/>
          <a:stretch>
            <a:fillRect/>
          </a:stretch>
        </p:blipFill>
        <p:spPr>
          <a:xfrm>
            <a:off x="1547664" y="548680"/>
            <a:ext cx="5580112" cy="37808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ZYGZAKOWATY KORYTARZ</a:t>
            </a:r>
          </a:p>
        </p:txBody>
      </p:sp>
      <p:sp>
        <p:nvSpPr>
          <p:cNvPr id="3" name="Symbol zastępczy zawartości 2"/>
          <p:cNvSpPr>
            <a:spLocks noGrp="1"/>
          </p:cNvSpPr>
          <p:nvPr>
            <p:ph type="body" sz="half" idx="2"/>
          </p:nvPr>
        </p:nvSpPr>
        <p:spPr/>
        <p:txBody>
          <a:bodyPr>
            <a:normAutofit fontScale="92500" lnSpcReduction="20000"/>
          </a:bodyPr>
          <a:lstStyle/>
          <a:p>
            <a:pPr algn="just"/>
            <a:r>
              <a:rPr lang="pl-PL" dirty="0">
                <a:latin typeface="Times New Roman" pitchFamily="18" charset="0"/>
                <a:cs typeface="Times New Roman" pitchFamily="18" charset="0"/>
              </a:rPr>
              <a:t>Wyjście tej pieczary prowadziło w kierunku kościoła św. Jana, a jej zygzakowaty i obszerny korytarz opadał głęboko w kościelne podziemia. Strzępy tego podziemnego korytarza,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choć mocno zagruzowane i niedostępne – istnieją do chwili obecnej.</a:t>
            </a:r>
          </a:p>
        </p:txBody>
      </p:sp>
      <p:pic>
        <p:nvPicPr>
          <p:cNvPr id="6" name="Obraz 5" descr="KORZTARY.jpg"/>
          <p:cNvPicPr>
            <a:picLocks noChangeAspect="1"/>
          </p:cNvPicPr>
          <p:nvPr/>
        </p:nvPicPr>
        <p:blipFill>
          <a:blip r:embed="rId2" cstate="print"/>
          <a:stretch>
            <a:fillRect/>
          </a:stretch>
        </p:blipFill>
        <p:spPr>
          <a:xfrm>
            <a:off x="1331640" y="476672"/>
            <a:ext cx="6804248" cy="391104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POTWÓR</a:t>
            </a:r>
          </a:p>
        </p:txBody>
      </p:sp>
      <p:sp>
        <p:nvSpPr>
          <p:cNvPr id="3" name="Symbol zastępczy zawartości 2"/>
          <p:cNvSpPr>
            <a:spLocks noGrp="1"/>
          </p:cNvSpPr>
          <p:nvPr>
            <p:ph type="body" sz="half" idx="2"/>
          </p:nvPr>
        </p:nvSpPr>
        <p:spPr>
          <a:xfrm>
            <a:off x="914400" y="5445824"/>
            <a:ext cx="7315200" cy="1079519"/>
          </a:xfrm>
        </p:spPr>
        <p:txBody>
          <a:bodyPr>
            <a:normAutofit/>
          </a:bodyPr>
          <a:lstStyle/>
          <a:p>
            <a:pPr algn="just"/>
            <a:r>
              <a:rPr lang="pl-PL" sz="1200" dirty="0">
                <a:latin typeface="Times New Roman" pitchFamily="18" charset="0"/>
                <a:cs typeface="Times New Roman" pitchFamily="18" charset="0"/>
              </a:rPr>
              <a:t>Ornecki smok, powszechnie nazywany - potworem – był ponoć niezwykle brutalny i  żarłoczny. Kroniki podają, </a:t>
            </a:r>
            <a:br>
              <a:rPr lang="pl-PL" sz="1200" dirty="0">
                <a:latin typeface="Times New Roman" pitchFamily="18" charset="0"/>
                <a:cs typeface="Times New Roman" pitchFamily="18" charset="0"/>
              </a:rPr>
            </a:br>
            <a:r>
              <a:rPr lang="pl-PL" sz="1200" dirty="0">
                <a:latin typeface="Times New Roman" pitchFamily="18" charset="0"/>
                <a:cs typeface="Times New Roman" pitchFamily="18" charset="0"/>
              </a:rPr>
              <a:t>że ofiarą jego żarłoczności najczęściej padała trzoda chlewna, ale pożerał też i ludzi, kobiety, dzieci i starców, </a:t>
            </a:r>
            <a:br>
              <a:rPr lang="pl-PL" sz="1200" dirty="0">
                <a:latin typeface="Times New Roman" pitchFamily="18" charset="0"/>
                <a:cs typeface="Times New Roman" pitchFamily="18" charset="0"/>
              </a:rPr>
            </a:br>
            <a:r>
              <a:rPr lang="pl-PL" sz="1200" dirty="0">
                <a:latin typeface="Times New Roman" pitchFamily="18" charset="0"/>
                <a:cs typeface="Times New Roman" pitchFamily="18" charset="0"/>
              </a:rPr>
              <a:t>a nawet </a:t>
            </a:r>
            <a:r>
              <a:rPr lang="pl-PL" sz="1200" dirty="0" err="1">
                <a:latin typeface="Times New Roman" pitchFamily="18" charset="0"/>
                <a:cs typeface="Times New Roman" pitchFamily="18" charset="0"/>
              </a:rPr>
              <a:t>obytychz</a:t>
            </a:r>
            <a:r>
              <a:rPr lang="pl-PL" sz="1200" dirty="0">
                <a:latin typeface="Times New Roman" pitchFamily="18" charset="0"/>
                <a:cs typeface="Times New Roman" pitchFamily="18" charset="0"/>
              </a:rPr>
              <a:t> niebezpieczeństwem i wsławionych w boju rycerzy – potykających się z potworem z bronią </a:t>
            </a:r>
            <a:br>
              <a:rPr lang="pl-PL" sz="1200" dirty="0">
                <a:latin typeface="Times New Roman" pitchFamily="18" charset="0"/>
                <a:cs typeface="Times New Roman" pitchFamily="18" charset="0"/>
              </a:rPr>
            </a:br>
            <a:r>
              <a:rPr lang="pl-PL" sz="1200" dirty="0">
                <a:latin typeface="Times New Roman" pitchFamily="18" charset="0"/>
                <a:cs typeface="Times New Roman" pitchFamily="18" charset="0"/>
              </a:rPr>
              <a:t>w ręku. </a:t>
            </a:r>
          </a:p>
        </p:txBody>
      </p:sp>
      <p:pic>
        <p:nvPicPr>
          <p:cNvPr id="6" name="Obraz 5" descr="GGG.jpg"/>
          <p:cNvPicPr>
            <a:picLocks noChangeAspect="1"/>
          </p:cNvPicPr>
          <p:nvPr/>
        </p:nvPicPr>
        <p:blipFill>
          <a:blip r:embed="rId2" cstate="print"/>
          <a:stretch>
            <a:fillRect/>
          </a:stretch>
        </p:blipFill>
        <p:spPr>
          <a:xfrm>
            <a:off x="1619672" y="260648"/>
            <a:ext cx="5616624" cy="422075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ANI CHWILI WYTCHNIENIA</a:t>
            </a:r>
          </a:p>
        </p:txBody>
      </p:sp>
      <p:sp>
        <p:nvSpPr>
          <p:cNvPr id="3" name="Symbol zastępczy zawartości 2"/>
          <p:cNvSpPr>
            <a:spLocks noGrp="1"/>
          </p:cNvSpPr>
          <p:nvPr>
            <p:ph type="body" sz="half" idx="2"/>
          </p:nvPr>
        </p:nvSpPr>
        <p:spPr>
          <a:xfrm>
            <a:off x="914400" y="5445824"/>
            <a:ext cx="7315200" cy="1007511"/>
          </a:xfrm>
        </p:spPr>
        <p:txBody>
          <a:bodyPr>
            <a:normAutofit fontScale="77500" lnSpcReduction="20000"/>
          </a:bodyPr>
          <a:lstStyle/>
          <a:p>
            <a:pPr algn="just"/>
            <a:r>
              <a:rPr lang="pl-PL" dirty="0">
                <a:latin typeface="Times New Roman" pitchFamily="18" charset="0"/>
                <a:cs typeface="Times New Roman" pitchFamily="18" charset="0"/>
              </a:rPr>
              <a:t>Istnienie tego strasznego żarłoka było niezwykle wielkim ciężarem nie tylko dla mieszkańców Ornety,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ale i dla ludzi wszystkich jej bliskich okolic. Smok nie wybierał i nikogo nie legitymował. Pożerał wszystko,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co udało mu się pochwycić w jego ostre szpony i długie kły. Nic tedy dziwnego, że był on postrachem wielu nawet najodważniejszych obywateli, ludność nie maiła tu bowiem ani chwili wytchnienia. </a:t>
            </a:r>
          </a:p>
        </p:txBody>
      </p:sp>
      <p:pic>
        <p:nvPicPr>
          <p:cNvPr id="6" name="Obraz 5" descr="9.jpg"/>
          <p:cNvPicPr>
            <a:picLocks noChangeAspect="1"/>
          </p:cNvPicPr>
          <p:nvPr/>
        </p:nvPicPr>
        <p:blipFill>
          <a:blip r:embed="rId2" cstate="print"/>
          <a:stretch>
            <a:fillRect/>
          </a:stretch>
        </p:blipFill>
        <p:spPr>
          <a:xfrm>
            <a:off x="1547664" y="332656"/>
            <a:ext cx="5904656" cy="431349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NAJRÓŻNIEJSZE CHWYTY</a:t>
            </a:r>
          </a:p>
        </p:txBody>
      </p:sp>
      <p:sp>
        <p:nvSpPr>
          <p:cNvPr id="3" name="Symbol zastępczy zawartości 2"/>
          <p:cNvSpPr>
            <a:spLocks noGrp="1"/>
          </p:cNvSpPr>
          <p:nvPr>
            <p:ph type="body" sz="half" idx="2"/>
          </p:nvPr>
        </p:nvSpPr>
        <p:spPr/>
        <p:txBody>
          <a:bodyPr>
            <a:normAutofit fontScale="77500" lnSpcReduction="20000"/>
          </a:bodyPr>
          <a:lstStyle/>
          <a:p>
            <a:pPr algn="just"/>
            <a:r>
              <a:rPr lang="pl-PL" dirty="0">
                <a:latin typeface="Times New Roman" pitchFamily="18" charset="0"/>
                <a:cs typeface="Times New Roman" pitchFamily="18" charset="0"/>
              </a:rPr>
              <a:t>Kiedy, wreszcie już miara cierpienia i strachu się przebrała – co śmielsi mieszkańcy miasta przystąpili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do nieubłaganej walki. Z czasem doszło do tego, że wszystko co, żyło w świecie ludzi – prowadziło nieubłaganą wojnę z tą niepospolitą i groźną bestią. Korzystano z najróżniejszych chwytów. Przemyśliwano najdziwniejsze sposoby. Próbowano smoka spalić, otruć, zatopić, zasypać kamieniami i ziemią.</a:t>
            </a:r>
          </a:p>
        </p:txBody>
      </p:sp>
      <p:pic>
        <p:nvPicPr>
          <p:cNvPr id="6" name="Obraz 5" descr="15.jpg"/>
          <p:cNvPicPr>
            <a:picLocks noChangeAspect="1"/>
          </p:cNvPicPr>
          <p:nvPr/>
        </p:nvPicPr>
        <p:blipFill>
          <a:blip r:embed="rId2" cstate="print"/>
          <a:stretch>
            <a:fillRect/>
          </a:stretch>
        </p:blipFill>
        <p:spPr>
          <a:xfrm>
            <a:off x="1547664" y="188640"/>
            <a:ext cx="5976664" cy="429961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ZASTĘPY UZBROJONYCH „MĘŻÓW”</a:t>
            </a:r>
          </a:p>
        </p:txBody>
      </p:sp>
      <p:sp>
        <p:nvSpPr>
          <p:cNvPr id="3" name="Symbol zastępczy zawartości 2"/>
          <p:cNvSpPr>
            <a:spLocks noGrp="1"/>
          </p:cNvSpPr>
          <p:nvPr>
            <p:ph type="body" sz="half" idx="2"/>
          </p:nvPr>
        </p:nvSpPr>
        <p:spPr/>
        <p:txBody>
          <a:bodyPr>
            <a:normAutofit fontScale="77500" lnSpcReduction="20000"/>
          </a:bodyPr>
          <a:lstStyle/>
          <a:p>
            <a:pPr algn="just"/>
            <a:r>
              <a:rPr lang="pl-PL" dirty="0">
                <a:latin typeface="Times New Roman" pitchFamily="18" charset="0"/>
                <a:cs typeface="Times New Roman" pitchFamily="18" charset="0"/>
              </a:rPr>
              <a:t>Na darmo walkę ze smokiem prowadziły nie tylko grupy zwykłych śmiertelników, mieszkańców osady,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ale i wybitne jednostki stanu rycerskiego, a nawet całe ich świetnie uzbrojone zastępy „mężów” niepokonanych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w żadnym boju”. Zawsze jednak dokonywało się to bez skutku i najczęściej z utratą życia śmiałków, którzy pokusili się na „rozprawę z potworem”.</a:t>
            </a:r>
          </a:p>
        </p:txBody>
      </p:sp>
      <p:pic>
        <p:nvPicPr>
          <p:cNvPr id="6" name="Obraz 5" descr="10.jpg"/>
          <p:cNvPicPr>
            <a:picLocks noChangeAspect="1"/>
          </p:cNvPicPr>
          <p:nvPr/>
        </p:nvPicPr>
        <p:blipFill>
          <a:blip r:embed="rId2" cstate="print"/>
          <a:stretch>
            <a:fillRect/>
          </a:stretch>
        </p:blipFill>
        <p:spPr>
          <a:xfrm>
            <a:off x="1907704" y="260648"/>
            <a:ext cx="5211155" cy="429309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NIEZNANY RYCERZ</a:t>
            </a:r>
          </a:p>
        </p:txBody>
      </p:sp>
      <p:sp>
        <p:nvSpPr>
          <p:cNvPr id="3" name="Symbol zastępczy zawartości 2"/>
          <p:cNvSpPr>
            <a:spLocks noGrp="1"/>
          </p:cNvSpPr>
          <p:nvPr>
            <p:ph type="body" sz="half" idx="2"/>
          </p:nvPr>
        </p:nvSpPr>
        <p:spPr>
          <a:xfrm>
            <a:off x="914400" y="5445824"/>
            <a:ext cx="7315200" cy="1151527"/>
          </a:xfrm>
        </p:spPr>
        <p:txBody>
          <a:bodyPr>
            <a:normAutofit fontScale="77500" lnSpcReduction="20000"/>
          </a:bodyPr>
          <a:lstStyle/>
          <a:p>
            <a:pPr algn="just"/>
            <a:r>
              <a:rPr lang="pl-PL" dirty="0">
                <a:latin typeface="Times New Roman" pitchFamily="18" charset="0"/>
                <a:cs typeface="Times New Roman" pitchFamily="18" charset="0"/>
              </a:rPr>
              <a:t>Ale jak wszystko, tak i życie smoka miało swój kres. Oto kiedy nikt nie mógł już tej gadziny pokonać, a to stale drażniona była coraz bardziej okrutna – przybył do Ornety jakiś nieznany rycerz na koniu z wielką kopią w dłoni.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Z rozmów wylęknionych ludzi dowiedział się, że żyje w tej osadzie groźny smoki, że wyrządza ludziom bardzo duże krzywdy i spustoszenia i jak dotąd nie ma siły, która mogłaby go pokonać. Nie zwlekając długo – wspomniany już rycerz – poprawił swoją zbroję, mocniej przytwierdził siodło do grzbietu konia, a siebie do niego i … ruszył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do boju z znienawidzoną gadziną. </a:t>
            </a:r>
          </a:p>
          <a:p>
            <a:pPr algn="just"/>
            <a:endParaRPr lang="pl-PL" dirty="0">
              <a:latin typeface="Times New Roman" pitchFamily="18" charset="0"/>
              <a:cs typeface="Times New Roman" pitchFamily="18" charset="0"/>
            </a:endParaRPr>
          </a:p>
        </p:txBody>
      </p:sp>
      <p:pic>
        <p:nvPicPr>
          <p:cNvPr id="6" name="Obraz 5" descr="11.jpg"/>
          <p:cNvPicPr>
            <a:picLocks noChangeAspect="1"/>
          </p:cNvPicPr>
          <p:nvPr/>
        </p:nvPicPr>
        <p:blipFill>
          <a:blip r:embed="rId2" cstate="print"/>
          <a:stretch>
            <a:fillRect/>
          </a:stretch>
        </p:blipFill>
        <p:spPr>
          <a:xfrm>
            <a:off x="1763688" y="260648"/>
            <a:ext cx="5068520" cy="410445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STARCIE RYCERZA ZE SMOKIEM</a:t>
            </a:r>
          </a:p>
        </p:txBody>
      </p:sp>
      <p:sp>
        <p:nvSpPr>
          <p:cNvPr id="3" name="Symbol zastępczy zawartości 2"/>
          <p:cNvSpPr>
            <a:spLocks noGrp="1"/>
          </p:cNvSpPr>
          <p:nvPr>
            <p:ph type="body" sz="half" idx="2"/>
          </p:nvPr>
        </p:nvSpPr>
        <p:spPr>
          <a:xfrm>
            <a:off x="914400" y="5445824"/>
            <a:ext cx="7315200" cy="1007511"/>
          </a:xfrm>
        </p:spPr>
        <p:txBody>
          <a:bodyPr>
            <a:normAutofit fontScale="47500" lnSpcReduction="20000"/>
          </a:bodyPr>
          <a:lstStyle/>
          <a:p>
            <a:pPr algn="just"/>
            <a:r>
              <a:rPr lang="pl-PL" sz="2200" dirty="0">
                <a:latin typeface="Times New Roman" pitchFamily="18" charset="0"/>
                <a:cs typeface="Times New Roman" pitchFamily="18" charset="0"/>
              </a:rPr>
              <a:t>Kiedy stanęli naprzeciw siebie – ludzie, byli tak zaaferowani, że nikt nawet mówić się nie ośmielał. Wysadziwszy </a:t>
            </a:r>
            <a:br>
              <a:rPr lang="pl-PL" sz="2200" dirty="0">
                <a:latin typeface="Times New Roman" pitchFamily="18" charset="0"/>
                <a:cs typeface="Times New Roman" pitchFamily="18" charset="0"/>
              </a:rPr>
            </a:br>
            <a:r>
              <a:rPr lang="pl-PL" sz="2200" dirty="0">
                <a:latin typeface="Times New Roman" pitchFamily="18" charset="0"/>
                <a:cs typeface="Times New Roman" pitchFamily="18" charset="0"/>
              </a:rPr>
              <a:t>z pieczary swój groźny łeb – smok raz po raz otwierał ziejącą żywym ogniem paszczę i ryczał przy tym </a:t>
            </a:r>
            <a:br>
              <a:rPr lang="pl-PL" sz="2200" dirty="0">
                <a:latin typeface="Times New Roman" pitchFamily="18" charset="0"/>
                <a:cs typeface="Times New Roman" pitchFamily="18" charset="0"/>
              </a:rPr>
            </a:br>
            <a:r>
              <a:rPr lang="pl-PL" sz="2200" dirty="0">
                <a:latin typeface="Times New Roman" pitchFamily="18" charset="0"/>
                <a:cs typeface="Times New Roman" pitchFamily="18" charset="0"/>
              </a:rPr>
              <a:t>tak strasznie świdrując śmiałka na koniu swoimi płomiennymi ślepiami, że ludzie truchleli z przerażenia. Długo tak stali naprzeciw siebie: gotowy do śmiertelnej walki nieznany rycerz i ornecki smok. Ludziom obserwującym z ukrycia to niebywałe zjawisko wydawało </a:t>
            </a:r>
            <a:br>
              <a:rPr lang="pl-PL" sz="2200" dirty="0">
                <a:latin typeface="Times New Roman" pitchFamily="18" charset="0"/>
                <a:cs typeface="Times New Roman" pitchFamily="18" charset="0"/>
              </a:rPr>
            </a:br>
            <a:r>
              <a:rPr lang="pl-PL" sz="2200" dirty="0">
                <a:latin typeface="Times New Roman" pitchFamily="18" charset="0"/>
                <a:cs typeface="Times New Roman" pitchFamily="18" charset="0"/>
              </a:rPr>
              <a:t>się, że chyba żaden z nich się nie odważył, ze walka się nie odbędzie, ze rycerz się z niej wycofa; a było to naprawdę okropne. Wszystkim chodziło tu nie tyle o pasjonujące widowisko, ile o uzyskanie spokoju. Stali przeto wszyscy w wielkim skupieniu i z całego serca życzyli jeźdźcowi zwycięstwa. </a:t>
            </a:r>
          </a:p>
          <a:p>
            <a:pPr algn="just"/>
            <a:endParaRPr lang="pl-PL" dirty="0">
              <a:latin typeface="Times New Roman" pitchFamily="18" charset="0"/>
              <a:cs typeface="Times New Roman" pitchFamily="18" charset="0"/>
            </a:endParaRPr>
          </a:p>
        </p:txBody>
      </p:sp>
      <p:pic>
        <p:nvPicPr>
          <p:cNvPr id="5" name="Obraz 4" descr="13.jpg"/>
          <p:cNvPicPr>
            <a:picLocks noChangeAspect="1"/>
          </p:cNvPicPr>
          <p:nvPr/>
        </p:nvPicPr>
        <p:blipFill>
          <a:blip r:embed="rId2" cstate="print"/>
          <a:stretch>
            <a:fillRect/>
          </a:stretch>
        </p:blipFill>
        <p:spPr>
          <a:xfrm>
            <a:off x="323528" y="692696"/>
            <a:ext cx="8519343" cy="352839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WALKA RYCERZA ZE SMOKIEM</a:t>
            </a:r>
          </a:p>
        </p:txBody>
      </p:sp>
      <p:sp>
        <p:nvSpPr>
          <p:cNvPr id="3" name="Symbol zastępczy zawartości 2"/>
          <p:cNvSpPr>
            <a:spLocks noGrp="1"/>
          </p:cNvSpPr>
          <p:nvPr>
            <p:ph type="body" sz="half" idx="2"/>
          </p:nvPr>
        </p:nvSpPr>
        <p:spPr>
          <a:xfrm>
            <a:off x="914400" y="5445825"/>
            <a:ext cx="7315200" cy="359439"/>
          </a:xfrm>
        </p:spPr>
        <p:txBody>
          <a:bodyPr>
            <a:noAutofit/>
          </a:bodyPr>
          <a:lstStyle/>
          <a:p>
            <a:pPr algn="just"/>
            <a:r>
              <a:rPr lang="pl-PL" sz="1200" dirty="0">
                <a:latin typeface="Times New Roman" pitchFamily="18" charset="0"/>
                <a:cs typeface="Times New Roman" pitchFamily="18" charset="0"/>
              </a:rPr>
              <a:t>Kiedy tak rozmyślano – smok nagle poderwał się i gwałtownym skokiem rzucił się w kierunku rycerza. Ten jednak nie dał się zaskoczyć. Błyskawicznie nastawił swą długą kopię ugodził smoka tak celnym ciosem, że ten raz jeszcze zawył przeraźliwie gwałtownie podciągnął pod siebie swój wielki ogon, wspiął się w górę i … jak gdyby chciał dokonać jeszcze jednego skoku – runął bezwładnie na ziemię. Olbrzymim jego cielskiem długo jeszcze targały konwulsje i śmiertelne drgawki. Nie zapowiadało to już jednak żadnej grozy, choć ludzie wcale jeszcze nie chcieli uwierzyć w to, co się tu przed chwilą stało i bardzo bojaźliwie przybliżali się do miejsca potyczki.</a:t>
            </a:r>
          </a:p>
        </p:txBody>
      </p:sp>
      <p:pic>
        <p:nvPicPr>
          <p:cNvPr id="6" name="Obraz 5" descr="2.jpg"/>
          <p:cNvPicPr>
            <a:picLocks noChangeAspect="1"/>
          </p:cNvPicPr>
          <p:nvPr/>
        </p:nvPicPr>
        <p:blipFill>
          <a:blip r:embed="rId2" cstate="print"/>
          <a:stretch>
            <a:fillRect/>
          </a:stretch>
        </p:blipFill>
        <p:spPr>
          <a:xfrm>
            <a:off x="2267744" y="116632"/>
            <a:ext cx="4426716" cy="439248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ODJAZD RYCERZA W NIEZNANYM KIERUNKU</a:t>
            </a:r>
          </a:p>
        </p:txBody>
      </p:sp>
      <p:sp>
        <p:nvSpPr>
          <p:cNvPr id="3" name="Symbol zastępczy zawartości 2"/>
          <p:cNvSpPr>
            <a:spLocks noGrp="1"/>
          </p:cNvSpPr>
          <p:nvPr>
            <p:ph type="body" sz="half" idx="2"/>
          </p:nvPr>
        </p:nvSpPr>
        <p:spPr>
          <a:xfrm>
            <a:off x="914400" y="5445825"/>
            <a:ext cx="7315200" cy="359439"/>
          </a:xfrm>
        </p:spPr>
        <p:txBody>
          <a:bodyPr>
            <a:noAutofit/>
          </a:bodyPr>
          <a:lstStyle/>
          <a:p>
            <a:pPr algn="just"/>
            <a:r>
              <a:rPr lang="pl-PL" sz="1200" dirty="0">
                <a:latin typeface="Times New Roman" pitchFamily="18" charset="0"/>
                <a:cs typeface="Times New Roman" pitchFamily="18" charset="0"/>
              </a:rPr>
              <a:t>Śmierć tego niezrównanego olbrzyma i krwiopijcy – była niezwykle wielkim wydarzeniem w życiu wszystkich mieszkańców miasta i jego okolic. Nic tedy dziwnego, że bardzo tłumnie zebrali się wokół potwora i na głos podziwiali i wielkość smoka i męstwo rycerza. Trudno im było uwierzyć – jak człowiek ten mógł jednym ciosem zniszczyć istotę, której przez tyle lat nie mogli pokonać nawet najprzedniejsi mistrzowie oręża. Rycerz tymczasem powolutku wydobył się z kręgu zgromadzonych przy ciele smoka tłumów i odjechał w nieznanym kierunku. Kiedy się opamiętano i zaczęto go poszukiwać by, obdarować go za tak wspaniały czyn  - już go w Ornecie nie było.</a:t>
            </a:r>
          </a:p>
        </p:txBody>
      </p:sp>
      <p:pic>
        <p:nvPicPr>
          <p:cNvPr id="7" name="Obraz 6" descr="14.jpg"/>
          <p:cNvPicPr>
            <a:picLocks noChangeAspect="1"/>
          </p:cNvPicPr>
          <p:nvPr/>
        </p:nvPicPr>
        <p:blipFill>
          <a:blip r:embed="rId2" cstate="print"/>
          <a:stretch>
            <a:fillRect/>
          </a:stretch>
        </p:blipFill>
        <p:spPr>
          <a:xfrm>
            <a:off x="1403647" y="548680"/>
            <a:ext cx="6311903" cy="381642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a:r>
              <a:rPr lang="pl-PL" b="1" dirty="0"/>
              <a:t>RYCERZ JERZY</a:t>
            </a:r>
          </a:p>
        </p:txBody>
      </p:sp>
      <p:sp>
        <p:nvSpPr>
          <p:cNvPr id="3" name="Symbol zastępczy zawartości 2"/>
          <p:cNvSpPr>
            <a:spLocks noGrp="1"/>
          </p:cNvSpPr>
          <p:nvPr>
            <p:ph type="body" sz="half" idx="2"/>
          </p:nvPr>
        </p:nvSpPr>
        <p:spPr/>
        <p:txBody>
          <a:bodyPr>
            <a:normAutofit fontScale="92500"/>
          </a:bodyPr>
          <a:lstStyle/>
          <a:p>
            <a:pPr algn="just"/>
            <a:r>
              <a:rPr lang="pl-PL" dirty="0">
                <a:latin typeface="Times New Roman" pitchFamily="18" charset="0"/>
                <a:cs typeface="Times New Roman" pitchFamily="18" charset="0"/>
              </a:rPr>
              <a:t>Istnieje przypuszczenie, że owym nieznanym rycerzem, który ocalił setki ludzi i zwierząt </a:t>
            </a:r>
            <a:br>
              <a:rPr lang="pl-PL" dirty="0">
                <a:latin typeface="Times New Roman" pitchFamily="18" charset="0"/>
                <a:cs typeface="Times New Roman" pitchFamily="18" charset="0"/>
              </a:rPr>
            </a:br>
            <a:r>
              <a:rPr lang="pl-PL" dirty="0">
                <a:latin typeface="Times New Roman" pitchFamily="18" charset="0"/>
                <a:cs typeface="Times New Roman" pitchFamily="18" charset="0"/>
              </a:rPr>
              <a:t>od zagłady, był powszechnie uwielbiany rycerz Jerzy. Czy tak było naprawdę – nie wiem. </a:t>
            </a:r>
          </a:p>
        </p:txBody>
      </p:sp>
      <p:pic>
        <p:nvPicPr>
          <p:cNvPr id="6" name="Obraz 5" descr="4.jpg"/>
          <p:cNvPicPr>
            <a:picLocks noChangeAspect="1"/>
          </p:cNvPicPr>
          <p:nvPr/>
        </p:nvPicPr>
        <p:blipFill>
          <a:blip r:embed="rId2" cstate="print"/>
          <a:stretch>
            <a:fillRect/>
          </a:stretch>
        </p:blipFill>
        <p:spPr>
          <a:xfrm>
            <a:off x="2267744" y="260648"/>
            <a:ext cx="4423554" cy="417646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ctrTitle"/>
          </p:nvPr>
        </p:nvSpPr>
        <p:spPr>
          <a:xfrm>
            <a:off x="2051720" y="1556792"/>
            <a:ext cx="5472608" cy="936104"/>
          </a:xfrm>
        </p:spPr>
        <p:txBody>
          <a:bodyPr/>
          <a:lstStyle/>
          <a:p>
            <a:r>
              <a:rPr lang="pl-PL" dirty="0"/>
              <a:t>DZIĘKUJĘ ZA UWAGĘ</a:t>
            </a:r>
          </a:p>
        </p:txBody>
      </p:sp>
      <p:pic>
        <p:nvPicPr>
          <p:cNvPr id="7" name="Obraz 6" descr="6.jpg"/>
          <p:cNvPicPr>
            <a:picLocks noChangeAspect="1"/>
          </p:cNvPicPr>
          <p:nvPr/>
        </p:nvPicPr>
        <p:blipFill>
          <a:blip r:embed="rId2" cstate="print"/>
          <a:stretch>
            <a:fillRect/>
          </a:stretch>
        </p:blipFill>
        <p:spPr>
          <a:xfrm>
            <a:off x="5436096" y="3140968"/>
            <a:ext cx="1936508" cy="3318994"/>
          </a:xfrm>
          <a:prstGeom prst="rect">
            <a:avLst/>
          </a:prstGeom>
        </p:spPr>
      </p:pic>
      <p:pic>
        <p:nvPicPr>
          <p:cNvPr id="8" name="Obraz 7" descr="7.jpg"/>
          <p:cNvPicPr>
            <a:picLocks noChangeAspect="1"/>
          </p:cNvPicPr>
          <p:nvPr/>
        </p:nvPicPr>
        <p:blipFill>
          <a:blip r:embed="rId3" cstate="print"/>
          <a:stretch>
            <a:fillRect/>
          </a:stretch>
        </p:blipFill>
        <p:spPr>
          <a:xfrm>
            <a:off x="1619672" y="3501008"/>
            <a:ext cx="2808312" cy="2590190"/>
          </a:xfrm>
          <a:prstGeom prst="rect">
            <a:avLst/>
          </a:prstGeom>
        </p:spPr>
      </p:pic>
      <p:sp>
        <p:nvSpPr>
          <p:cNvPr id="2" name="Tytuł 4">
            <a:extLst>
              <a:ext uri="{FF2B5EF4-FFF2-40B4-BE49-F238E27FC236}">
                <a16:creationId xmlns:a16="http://schemas.microsoft.com/office/drawing/2014/main" id="{E364C301-0AF5-2B41-ACB3-DF145AA9BDF7}"/>
              </a:ext>
            </a:extLst>
          </p:cNvPr>
          <p:cNvSpPr txBox="1">
            <a:spLocks/>
          </p:cNvSpPr>
          <p:nvPr/>
        </p:nvSpPr>
        <p:spPr>
          <a:xfrm>
            <a:off x="6047656" y="2471192"/>
            <a:ext cx="3096344" cy="525202"/>
          </a:xfrm>
          <a:prstGeom prst="rect">
            <a:avLst/>
          </a:prstGeom>
        </p:spPr>
        <p:txBody>
          <a:bodyPr bIns="91440" anchor="ctr" anchorCtr="0">
            <a:normAutofit fontScale="40000" lnSpcReduction="20000"/>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r>
              <a:rPr lang="pl-PL" dirty="0">
                <a:solidFill>
                  <a:schemeClr val="tx1"/>
                </a:solidFill>
              </a:rPr>
              <a:t>Opracowanie: Małgorzata Kirol</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Kapitał">
  <a:themeElements>
    <a:clrScheme name="Kapitał">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Kapitał">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Kapitał">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314</TotalTime>
  <Words>885</Words>
  <Application>Microsoft Office PowerPoint</Application>
  <PresentationFormat>Pokaz na ekranie (4:3)</PresentationFormat>
  <Paragraphs>26</Paragraphs>
  <Slides>13</Slides>
  <Notes>0</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13</vt:i4>
      </vt:variant>
    </vt:vector>
  </HeadingPairs>
  <TitlesOfParts>
    <vt:vector size="18" baseType="lpstr">
      <vt:lpstr>Franklin Gothic Book</vt:lpstr>
      <vt:lpstr>Perpetua</vt:lpstr>
      <vt:lpstr>Times New Roman</vt:lpstr>
      <vt:lpstr>Wingdings 2</vt:lpstr>
      <vt:lpstr>Kapitał</vt:lpstr>
      <vt:lpstr>SMOK ORNECKI</vt:lpstr>
      <vt:lpstr>OLBRZYMIA PIECZARA</vt:lpstr>
      <vt:lpstr>ZYGZAKOWATY KORYTARZ</vt:lpstr>
      <vt:lpstr>POTWÓR</vt:lpstr>
      <vt:lpstr>ANI CHWILI WYTCHNIENIA</vt:lpstr>
      <vt:lpstr>NAJRÓŻNIEJSZE CHWYTY</vt:lpstr>
      <vt:lpstr>ZASTĘPY UZBROJONYCH „MĘŻÓW”</vt:lpstr>
      <vt:lpstr>NIEZNANY RYCERZ</vt:lpstr>
      <vt:lpstr>STARCIE RYCERZA ZE SMOKIEM</vt:lpstr>
      <vt:lpstr>WALKA RYCERZA ZE SMOKIEM</vt:lpstr>
      <vt:lpstr>ODJAZD RYCERZA W NIEZNANYM KIERUNKU</vt:lpstr>
      <vt:lpstr>RYCERZ JERZY</vt:lpstr>
      <vt:lpstr>DZIĘKUJĘ ZA UWAGĘ</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SMOK ORNECKI</dc:title>
  <dc:creator>malgorzata.kirol</dc:creator>
  <cp:lastModifiedBy>Małgorzata Kirol</cp:lastModifiedBy>
  <cp:revision>49</cp:revision>
  <dcterms:created xsi:type="dcterms:W3CDTF">2020-03-06T09:33:58Z</dcterms:created>
  <dcterms:modified xsi:type="dcterms:W3CDTF">2025-09-09T12:11:05Z</dcterms:modified>
</cp:coreProperties>
</file>